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5" r:id="rId5"/>
    <p:sldId id="264" r:id="rId6"/>
    <p:sldId id="260" r:id="rId7"/>
    <p:sldId id="261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052736"/>
            <a:ext cx="7786742" cy="3672408"/>
          </a:xfrm>
        </p:spPr>
        <p:txBody>
          <a:bodyPr>
            <a:normAutofit/>
          </a:bodyPr>
          <a:lstStyle/>
          <a:p>
            <a:endParaRPr lang="cs-CZ" sz="6000" b="1" dirty="0">
              <a:solidFill>
                <a:schemeClr val="tx1"/>
              </a:solidFill>
            </a:endParaRPr>
          </a:p>
          <a:p>
            <a:r>
              <a:rPr lang="cs-CZ" sz="6000" b="1" dirty="0">
                <a:solidFill>
                  <a:schemeClr val="tx1"/>
                </a:solidFill>
              </a:rPr>
              <a:t>Slovesný způsob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2763CB-D3E5-400A-B05D-02DDB2A86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oznamovací</a:t>
            </a:r>
          </a:p>
          <a:p>
            <a:pPr marL="0" indent="0">
              <a:buNone/>
            </a:pPr>
            <a:r>
              <a:rPr lang="cs-CZ" sz="2800" dirty="0"/>
              <a:t>sedím, volal jsi, napíšu, budu hledat ...</a:t>
            </a:r>
          </a:p>
          <a:p>
            <a:pPr marL="0" indent="0">
              <a:buNone/>
            </a:pPr>
            <a:r>
              <a:rPr lang="cs-CZ" sz="2800" dirty="0"/>
              <a:t>pouze u tohoto způsobu můžeme určit čas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800" b="1" dirty="0"/>
              <a:t>rozkazovací</a:t>
            </a:r>
          </a:p>
          <a:p>
            <a:pPr marL="0" indent="0">
              <a:buNone/>
            </a:pPr>
            <a:r>
              <a:rPr lang="cs-CZ" sz="2800" dirty="0"/>
              <a:t>je to zákaz, rozkaz nebo prosba</a:t>
            </a:r>
          </a:p>
          <a:p>
            <a:pPr marL="0" indent="0">
              <a:buNone/>
            </a:pPr>
            <a:r>
              <a:rPr lang="cs-CZ" sz="2800" dirty="0"/>
              <a:t>jez, pojďme, pracujte…</a:t>
            </a:r>
          </a:p>
          <a:p>
            <a:pPr marL="0" indent="0">
              <a:buNone/>
            </a:pPr>
            <a:endParaRPr lang="cs-CZ" sz="800" dirty="0"/>
          </a:p>
          <a:p>
            <a:pPr marL="0" indent="0">
              <a:buNone/>
            </a:pPr>
            <a:r>
              <a:rPr lang="cs-CZ" sz="2800" b="1" dirty="0"/>
              <a:t>podmiňovací</a:t>
            </a:r>
          </a:p>
          <a:p>
            <a:pPr marL="0" indent="0">
              <a:buNone/>
            </a:pPr>
            <a:r>
              <a:rPr lang="cs-CZ" sz="2800" dirty="0"/>
              <a:t>volal bych, plakal bys, seděl by, měli bychom, stáli byste, pracovali by …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C21FE910-D2F6-48FA-99B2-85FC7F2A5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Slovesný způsob je trojí</a:t>
            </a: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4478BF1F-82C8-4D3D-A581-634BDA4CF7F2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Oznamovací způsob</a:t>
            </a:r>
            <a:endParaRPr lang="cs-CZ" sz="3200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2763CB-D3E5-400A-B05D-02DDB2A86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000" dirty="0">
              <a:cs typeface="Arial" pitchFamily="34" charset="0"/>
            </a:endParaRPr>
          </a:p>
          <a:p>
            <a:r>
              <a:rPr lang="cs-CZ" sz="2800" dirty="0"/>
              <a:t>tímto způsobem vyjadřujeme běžné sdělení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tento </a:t>
            </a:r>
            <a:r>
              <a:rPr lang="cs-CZ" sz="2800" dirty="0">
                <a:solidFill>
                  <a:srgbClr val="00B0F0"/>
                </a:solidFill>
              </a:rPr>
              <a:t>děj proběhl, probíhá nebo bude probíhat</a:t>
            </a:r>
          </a:p>
          <a:p>
            <a:pPr marL="0" indent="0">
              <a:buNone/>
            </a:pPr>
            <a:r>
              <a:rPr lang="cs-CZ" sz="2800" dirty="0"/>
              <a:t>    (Viděli jsme to. Učím se. Vyrobíte.)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používá se ve větách </a:t>
            </a:r>
            <a:r>
              <a:rPr lang="cs-CZ" sz="2800" dirty="0">
                <a:solidFill>
                  <a:srgbClr val="00B0F0"/>
                </a:solidFill>
              </a:rPr>
              <a:t>oznamovacích a tázacích</a:t>
            </a:r>
          </a:p>
          <a:p>
            <a:pPr marL="0" indent="0">
              <a:buNone/>
            </a:pPr>
            <a:r>
              <a:rPr lang="cs-CZ" sz="2800" dirty="0"/>
              <a:t>    (Jdu. Slyšíš?) 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2281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2763CB-D3E5-400A-B05D-02DDB2A86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/>
          </a:bodyPr>
          <a:lstStyle/>
          <a:p>
            <a:endParaRPr lang="cs-CZ" sz="3000" dirty="0">
              <a:cs typeface="Arial" pitchFamily="34" charset="0"/>
            </a:endParaRPr>
          </a:p>
          <a:p>
            <a:r>
              <a:rPr lang="cs-CZ" sz="2800" dirty="0"/>
              <a:t>je to zákaz, rozkaz nebo prosba</a:t>
            </a:r>
          </a:p>
          <a:p>
            <a:r>
              <a:rPr lang="cs-CZ" sz="2800" dirty="0"/>
              <a:t>sloveso v rozkazovacím způsobu vyjadřuje děj, který má někdo uskutečnit</a:t>
            </a:r>
          </a:p>
          <a:p>
            <a:r>
              <a:rPr lang="cs-CZ" sz="2800" dirty="0"/>
              <a:t>tvoří se jen ve </a:t>
            </a:r>
            <a:r>
              <a:rPr lang="cs-CZ" sz="2800" dirty="0">
                <a:solidFill>
                  <a:srgbClr val="00B0F0"/>
                </a:solidFill>
              </a:rPr>
              <a:t>2. os. č. j., v 1. os. č. mn. a 2. os. č. </a:t>
            </a:r>
            <a:r>
              <a:rPr lang="cs-CZ" sz="2800" dirty="0" err="1">
                <a:solidFill>
                  <a:srgbClr val="00B0F0"/>
                </a:solidFill>
              </a:rPr>
              <a:t>mn</a:t>
            </a:r>
            <a:endParaRPr lang="cs-CZ" sz="2800" dirty="0"/>
          </a:p>
          <a:p>
            <a:pPr marL="0" indent="0">
              <a:buNone/>
            </a:pPr>
            <a:r>
              <a:rPr lang="cs-CZ" sz="2800" dirty="0"/>
              <a:t>     (lež, ležme, ležte ...)</a:t>
            </a:r>
            <a:endParaRPr lang="cs-CZ" sz="2800" b="1" dirty="0">
              <a:solidFill>
                <a:srgbClr val="0070C0"/>
              </a:solidFill>
            </a:endParaRPr>
          </a:p>
          <a:p>
            <a:r>
              <a:rPr lang="cs-CZ" sz="2800" dirty="0"/>
              <a:t>tvoří se těmito koncovkami: </a:t>
            </a:r>
          </a:p>
          <a:p>
            <a:pPr marL="0" indent="0">
              <a:buNone/>
            </a:pPr>
            <a:r>
              <a:rPr lang="cs-CZ" sz="2800" b="1" dirty="0"/>
              <a:t>		</a:t>
            </a:r>
            <a:r>
              <a:rPr lang="cs-CZ" sz="2800" dirty="0">
                <a:solidFill>
                  <a:srgbClr val="00B0F0"/>
                </a:solidFill>
              </a:rPr>
              <a:t>-, -</a:t>
            </a:r>
            <a:r>
              <a:rPr lang="cs-CZ" sz="2800" dirty="0" err="1">
                <a:solidFill>
                  <a:srgbClr val="00B0F0"/>
                </a:solidFill>
              </a:rPr>
              <a:t>me</a:t>
            </a:r>
            <a:r>
              <a:rPr lang="cs-CZ" sz="2800" dirty="0">
                <a:solidFill>
                  <a:srgbClr val="00B0F0"/>
                </a:solidFill>
              </a:rPr>
              <a:t>, -</a:t>
            </a:r>
            <a:r>
              <a:rPr lang="cs-CZ" sz="2800" dirty="0" err="1">
                <a:solidFill>
                  <a:srgbClr val="00B0F0"/>
                </a:solidFill>
              </a:rPr>
              <a:t>te</a:t>
            </a:r>
            <a:r>
              <a:rPr lang="cs-CZ" sz="2800" dirty="0">
                <a:solidFill>
                  <a:srgbClr val="00B0F0"/>
                </a:solidFill>
              </a:rPr>
              <a:t> </a:t>
            </a:r>
            <a:r>
              <a:rPr lang="cs-CZ" sz="2800" dirty="0"/>
              <a:t>(piš, pišme, pište)</a:t>
            </a:r>
          </a:p>
          <a:p>
            <a:pPr marL="0" indent="0">
              <a:buNone/>
            </a:pPr>
            <a:r>
              <a:rPr lang="cs-CZ" sz="2800" dirty="0"/>
              <a:t>		</a:t>
            </a:r>
            <a:r>
              <a:rPr lang="cs-CZ" sz="2800" dirty="0">
                <a:solidFill>
                  <a:srgbClr val="00B0F0"/>
                </a:solidFill>
              </a:rPr>
              <a:t>-i, -</a:t>
            </a:r>
            <a:r>
              <a:rPr lang="cs-CZ" sz="2800" dirty="0" err="1">
                <a:solidFill>
                  <a:srgbClr val="00B0F0"/>
                </a:solidFill>
              </a:rPr>
              <a:t>ěme</a:t>
            </a:r>
            <a:r>
              <a:rPr lang="cs-CZ" sz="2800" dirty="0">
                <a:solidFill>
                  <a:srgbClr val="00B0F0"/>
                </a:solidFill>
              </a:rPr>
              <a:t> (-</a:t>
            </a:r>
            <a:r>
              <a:rPr lang="cs-CZ" sz="2800" dirty="0" err="1">
                <a:solidFill>
                  <a:srgbClr val="00B0F0"/>
                </a:solidFill>
              </a:rPr>
              <a:t>eme</a:t>
            </a:r>
            <a:r>
              <a:rPr lang="cs-CZ" sz="2800" dirty="0">
                <a:solidFill>
                  <a:srgbClr val="00B0F0"/>
                </a:solidFill>
              </a:rPr>
              <a:t>), -</a:t>
            </a:r>
            <a:r>
              <a:rPr lang="cs-CZ" sz="2800" dirty="0" err="1">
                <a:solidFill>
                  <a:srgbClr val="00B0F0"/>
                </a:solidFill>
              </a:rPr>
              <a:t>ěte</a:t>
            </a:r>
            <a:r>
              <a:rPr lang="cs-CZ" sz="2800" dirty="0">
                <a:solidFill>
                  <a:srgbClr val="00B0F0"/>
                </a:solidFill>
              </a:rPr>
              <a:t> (</a:t>
            </a:r>
            <a:r>
              <a:rPr lang="cs-CZ" sz="2800" dirty="0" err="1">
                <a:solidFill>
                  <a:srgbClr val="00B0F0"/>
                </a:solidFill>
              </a:rPr>
              <a:t>ete</a:t>
            </a:r>
            <a:r>
              <a:rPr lang="cs-CZ" sz="2800" dirty="0">
                <a:solidFill>
                  <a:srgbClr val="00B0F0"/>
                </a:solidFill>
              </a:rPr>
              <a:t>) </a:t>
            </a:r>
            <a:r>
              <a:rPr lang="cs-CZ" sz="2800" dirty="0"/>
              <a:t>(jdi, jděme, jděte)	           		</a:t>
            </a:r>
            <a:r>
              <a:rPr lang="cs-CZ" sz="2800" dirty="0">
                <a:solidFill>
                  <a:srgbClr val="00B0F0"/>
                </a:solidFill>
              </a:rPr>
              <a:t>-ej, -</a:t>
            </a:r>
            <a:r>
              <a:rPr lang="cs-CZ" sz="2800" dirty="0" err="1">
                <a:solidFill>
                  <a:srgbClr val="00B0F0"/>
                </a:solidFill>
              </a:rPr>
              <a:t>ejme</a:t>
            </a:r>
            <a:r>
              <a:rPr lang="cs-CZ" sz="2800" dirty="0">
                <a:solidFill>
                  <a:srgbClr val="00B0F0"/>
                </a:solidFill>
              </a:rPr>
              <a:t>, -</a:t>
            </a:r>
            <a:r>
              <a:rPr lang="cs-CZ" sz="2800" dirty="0" err="1">
                <a:solidFill>
                  <a:srgbClr val="00B0F0"/>
                </a:solidFill>
              </a:rPr>
              <a:t>ejte</a:t>
            </a:r>
            <a:r>
              <a:rPr lang="cs-CZ" sz="2800" dirty="0"/>
              <a:t> (dělej, dělejme, dělejte)</a:t>
            </a:r>
          </a:p>
          <a:p>
            <a:pPr marL="0" indent="0">
              <a:buNone/>
            </a:pPr>
            <a:endParaRPr lang="cs-CZ" sz="2800" b="1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4478BF1F-82C8-4D3D-A581-634BDA4CF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Rozkazovací způsob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1534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72763CB-D3E5-400A-B05D-02DDB2A86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/>
              <a:t>podmiňovacím způsobem vyjadřujeme děj, který by se mohl uskutečnit za určitých podmínek</a:t>
            </a:r>
          </a:p>
          <a:p>
            <a:r>
              <a:rPr lang="cs-CZ" sz="2800" dirty="0">
                <a:cs typeface="Arial" pitchFamily="34" charset="0"/>
              </a:rPr>
              <a:t>slovesem se vyjadřuje zpravidla: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F0"/>
                </a:solidFill>
                <a:cs typeface="Arial" pitchFamily="34" charset="0"/>
              </a:rPr>
              <a:t>	podmínka </a:t>
            </a:r>
            <a:r>
              <a:rPr lang="cs-CZ" sz="2800" dirty="0">
                <a:cs typeface="Arial" pitchFamily="34" charset="0"/>
              </a:rPr>
              <a:t>(Kdyby nesněžilo, byli bychom venku.)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00B0F0"/>
                </a:solidFill>
                <a:cs typeface="Arial" pitchFamily="34" charset="0"/>
              </a:rPr>
              <a:t>	děj možný </a:t>
            </a:r>
            <a:r>
              <a:rPr lang="cs-CZ" dirty="0">
                <a:cs typeface="Arial" pitchFamily="34" charset="0"/>
              </a:rPr>
              <a:t>(Možná bych tam zašla ještě dnes.)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B0F0"/>
                </a:solidFill>
                <a:cs typeface="Arial" pitchFamily="34" charset="0"/>
              </a:rPr>
              <a:t>	přání</a:t>
            </a:r>
            <a:r>
              <a:rPr lang="cs-CZ" sz="2800" dirty="0">
                <a:cs typeface="Arial" pitchFamily="34" charset="0"/>
              </a:rPr>
              <a:t> (Ráda bych dostala jedničku.)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tvoří se z příčestí minulého a tvarů slovesa být – bych, bys, by, bychom, byste, by</a:t>
            </a:r>
          </a:p>
          <a:p>
            <a:r>
              <a:rPr lang="cs-CZ" sz="3000" dirty="0">
                <a:cs typeface="Arial" pitchFamily="34" charset="0"/>
              </a:rPr>
              <a:t>dělí se na podmiňovací způsob:</a:t>
            </a:r>
          </a:p>
          <a:p>
            <a:pPr marL="0" indent="0">
              <a:buNone/>
            </a:pPr>
            <a:r>
              <a:rPr lang="cs-CZ" sz="3000" dirty="0">
                <a:cs typeface="Arial" pitchFamily="34" charset="0"/>
              </a:rPr>
              <a:t>	</a:t>
            </a:r>
            <a:r>
              <a:rPr lang="cs-CZ" sz="3000" dirty="0">
                <a:solidFill>
                  <a:srgbClr val="00B0F0"/>
                </a:solidFill>
                <a:cs typeface="Arial" pitchFamily="34" charset="0"/>
              </a:rPr>
              <a:t>přítomný</a:t>
            </a:r>
          </a:p>
          <a:p>
            <a:pPr marL="0" indent="0">
              <a:buNone/>
            </a:pPr>
            <a:r>
              <a:rPr lang="cs-CZ" sz="3000" dirty="0">
                <a:solidFill>
                  <a:srgbClr val="00B0F0"/>
                </a:solidFill>
                <a:cs typeface="Arial" pitchFamily="34" charset="0"/>
              </a:rPr>
              <a:t>	minulý</a:t>
            </a:r>
          </a:p>
          <a:p>
            <a:endParaRPr lang="cs-CZ" sz="3000" dirty="0">
              <a:cs typeface="Arial" pitchFamily="34" charset="0"/>
            </a:endParaRP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4478BF1F-82C8-4D3D-A581-634BDA4CF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Podmiňovací způsob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80971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74882"/>
            <a:ext cx="8712968" cy="70609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Podmiňovací způsob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124745"/>
            <a:ext cx="3960440" cy="706090"/>
          </a:xfr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přítomný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0" y="1939758"/>
            <a:ext cx="3960440" cy="4454545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u="sng" dirty="0"/>
              <a:t>os.  - č. j.		č. mn.</a:t>
            </a:r>
          </a:p>
          <a:p>
            <a:pPr marL="457200" indent="-457200">
              <a:buAutoNum type="arabicPeriod"/>
            </a:pPr>
            <a:r>
              <a:rPr lang="cs-CZ" dirty="0"/>
              <a:t>psal bych	psali bychom</a:t>
            </a:r>
          </a:p>
          <a:p>
            <a:pPr marL="457200" indent="-457200">
              <a:buAutoNum type="arabicPeriod"/>
            </a:pPr>
            <a:r>
              <a:rPr lang="cs-CZ" dirty="0"/>
              <a:t>psal bys	psali byste</a:t>
            </a:r>
          </a:p>
          <a:p>
            <a:pPr marL="457200" indent="-457200">
              <a:buAutoNum type="arabicPeriod"/>
            </a:pPr>
            <a:r>
              <a:rPr lang="cs-CZ" dirty="0"/>
              <a:t>psal by	psali by	</a:t>
            </a:r>
          </a:p>
          <a:p>
            <a:pPr marL="457200" indent="-457200">
              <a:buAutoNum type="arabicPeriod"/>
            </a:pPr>
            <a:endParaRPr lang="cs-CZ" dirty="0"/>
          </a:p>
          <a:p>
            <a:pPr marL="457200" indent="-457200">
              <a:buNone/>
            </a:pPr>
            <a:r>
              <a:rPr lang="cs-CZ" b="1" i="1" u="sng" dirty="0">
                <a:solidFill>
                  <a:srgbClr val="00B050"/>
                </a:solidFill>
              </a:rPr>
              <a:t>POZOR!</a:t>
            </a:r>
          </a:p>
          <a:p>
            <a:pPr marL="457200" indent="-457200">
              <a:buNone/>
            </a:pPr>
            <a:r>
              <a:rPr lang="cs-CZ" b="1" dirty="0"/>
              <a:t>Tvary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i="1" dirty="0">
                <a:solidFill>
                  <a:srgbClr val="C00000"/>
                </a:solidFill>
              </a:rPr>
              <a:t>by jsi</a:t>
            </a:r>
            <a:r>
              <a:rPr lang="cs-CZ" b="1" i="1" dirty="0"/>
              <a:t>,</a:t>
            </a:r>
            <a:r>
              <a:rPr lang="cs-CZ" b="1" i="1" dirty="0">
                <a:solidFill>
                  <a:srgbClr val="C00000"/>
                </a:solidFill>
              </a:rPr>
              <a:t>  </a:t>
            </a:r>
            <a:r>
              <a:rPr lang="cs-CZ" b="1" i="1" dirty="0" err="1">
                <a:solidFill>
                  <a:srgbClr val="C00000"/>
                </a:solidFill>
              </a:rPr>
              <a:t>bysme</a:t>
            </a:r>
            <a:r>
              <a:rPr lang="cs-CZ" b="1" i="1" dirty="0"/>
              <a:t>,</a:t>
            </a:r>
            <a:r>
              <a:rPr lang="cs-CZ" b="1" i="1" dirty="0">
                <a:solidFill>
                  <a:srgbClr val="C00000"/>
                </a:solidFill>
              </a:rPr>
              <a:t> by jste</a:t>
            </a:r>
          </a:p>
          <a:p>
            <a:pPr marL="457200" indent="-457200">
              <a:buNone/>
            </a:pPr>
            <a:r>
              <a:rPr lang="cs-CZ" b="1" dirty="0">
                <a:solidFill>
                  <a:srgbClr val="C00000"/>
                </a:solidFill>
              </a:rPr>
              <a:t>	jsou nespisovné!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278185" y="1124743"/>
            <a:ext cx="4686303" cy="70609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minulý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278185" y="1974849"/>
            <a:ext cx="4686303" cy="4454545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i="1" u="sng" dirty="0"/>
              <a:t>os.  - č. j.		       č. mn.</a:t>
            </a:r>
          </a:p>
          <a:p>
            <a:pPr marL="457200" indent="-457200">
              <a:buAutoNum type="arabicPeriod"/>
            </a:pPr>
            <a:r>
              <a:rPr lang="cs-CZ" dirty="0"/>
              <a:t>byl bych psal    byli bychom psali</a:t>
            </a:r>
          </a:p>
          <a:p>
            <a:pPr marL="457200" indent="-457200">
              <a:buAutoNum type="arabicPeriod"/>
            </a:pPr>
            <a:r>
              <a:rPr lang="cs-CZ" dirty="0"/>
              <a:t>byl bys psal      byli byste psali</a:t>
            </a:r>
          </a:p>
          <a:p>
            <a:pPr marL="457200" indent="-457200">
              <a:buAutoNum type="arabicPeriod"/>
            </a:pPr>
            <a:r>
              <a:rPr lang="cs-CZ" dirty="0"/>
              <a:t>byl by psal	       byli by psali</a:t>
            </a:r>
          </a:p>
          <a:p>
            <a:pPr marL="457200" indent="-457200">
              <a:buAutoNum type="arabicPeriod"/>
            </a:pPr>
            <a:endParaRPr lang="cs-CZ" sz="2000" dirty="0"/>
          </a:p>
          <a:p>
            <a:pPr marL="457200" indent="-457200">
              <a:buNone/>
            </a:pPr>
            <a:r>
              <a:rPr lang="cs-CZ" dirty="0"/>
              <a:t>Podmiňovací způsob minulý může </a:t>
            </a:r>
          </a:p>
          <a:p>
            <a:pPr marL="457200" indent="-457200">
              <a:buNone/>
            </a:pPr>
            <a:r>
              <a:rPr lang="cs-CZ" dirty="0"/>
              <a:t>mít i podobu: </a:t>
            </a:r>
          </a:p>
          <a:p>
            <a:pPr marL="457200" indent="-457200">
              <a:buNone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457200" indent="-457200">
              <a:buNone/>
            </a:pP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byl</a:t>
            </a:r>
            <a:r>
              <a:rPr lang="cs-CZ" sz="2600" dirty="0"/>
              <a:t> bych </a:t>
            </a:r>
            <a:r>
              <a:rPr lang="cs-CZ" sz="2600" b="1" dirty="0">
                <a:solidFill>
                  <a:schemeClr val="accent6">
                    <a:lumMod val="50000"/>
                  </a:schemeClr>
                </a:solidFill>
              </a:rPr>
              <a:t>býval</a:t>
            </a:r>
            <a:r>
              <a:rPr lang="cs-CZ" sz="2600" dirty="0"/>
              <a:t> psal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 flipV="1">
            <a:off x="1152567" y="4860765"/>
            <a:ext cx="2500330" cy="35719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942964" y="4833603"/>
            <a:ext cx="2500330" cy="35719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74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Podmiňovací způsob u zvratných sloves</a:t>
            </a:r>
            <a:endParaRPr lang="cs-CZ" sz="3200" dirty="0"/>
          </a:p>
        </p:txBody>
      </p:sp>
      <p:sp>
        <p:nvSpPr>
          <p:cNvPr id="10" name="Zástupný symbol pro obsah 9">
            <a:extLst>
              <a:ext uri="{FF2B5EF4-FFF2-40B4-BE49-F238E27FC236}">
                <a16:creationId xmlns:a16="http://schemas.microsoft.com/office/drawing/2014/main" id="{1960AF0C-6104-4227-85DF-9BA566D83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340768"/>
            <a:ext cx="8219256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</a:rPr>
              <a:t>	</a:t>
            </a:r>
            <a:r>
              <a:rPr lang="cs-CZ" sz="2800" b="1" dirty="0"/>
              <a:t>bát se                      </a:t>
            </a:r>
            <a:r>
              <a:rPr lang="cs-CZ" sz="2800" dirty="0">
                <a:solidFill>
                  <a:srgbClr val="FF0000"/>
                </a:solidFill>
              </a:rPr>
              <a:t>		</a:t>
            </a:r>
            <a:r>
              <a:rPr lang="cs-CZ" sz="2800" b="1" dirty="0"/>
              <a:t>číst si</a:t>
            </a:r>
          </a:p>
          <a:p>
            <a:pPr marL="0" indent="0">
              <a:buNone/>
            </a:pPr>
            <a:r>
              <a:rPr lang="cs-CZ" sz="2800" u="sng" dirty="0">
                <a:solidFill>
                  <a:srgbClr val="0070C0"/>
                </a:solidFill>
              </a:rPr>
              <a:t>Jednotné číslo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	bál bych se             		četl bych si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	bál by </a:t>
            </a:r>
            <a:r>
              <a:rPr lang="cs-CZ" sz="2800" dirty="0">
                <a:solidFill>
                  <a:srgbClr val="FF0000"/>
                </a:solidFill>
              </a:rPr>
              <a:t>ses</a:t>
            </a:r>
            <a:r>
              <a:rPr lang="cs-CZ" sz="2800" dirty="0">
                <a:solidFill>
                  <a:srgbClr val="0070C0"/>
                </a:solidFill>
              </a:rPr>
              <a:t>               		četl by </a:t>
            </a:r>
            <a:r>
              <a:rPr lang="cs-CZ" sz="2800" dirty="0">
                <a:solidFill>
                  <a:srgbClr val="FF0000"/>
                </a:solidFill>
              </a:rPr>
              <a:t>sis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</a:rPr>
              <a:t>	bál by se                 		četl by si</a:t>
            </a:r>
            <a:endParaRPr lang="cs-CZ" sz="2800" dirty="0"/>
          </a:p>
          <a:p>
            <a:pPr marL="0" indent="0">
              <a:buNone/>
            </a:pPr>
            <a:r>
              <a:rPr lang="cs-CZ" sz="2800" u="sng" dirty="0">
                <a:solidFill>
                  <a:schemeClr val="accent4">
                    <a:lumMod val="50000"/>
                  </a:schemeClr>
                </a:solidFill>
              </a:rPr>
              <a:t>Množné číslo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</a:rPr>
              <a:t>	báli bychom se  		četli bychom si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</a:rPr>
              <a:t>	báli byste se       		četli byste si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accent4">
                    <a:lumMod val="50000"/>
                  </a:schemeClr>
                </a:solidFill>
              </a:rPr>
              <a:t>	báli by se            		četli by si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2852"/>
            <a:ext cx="9036496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Spojky </a:t>
            </a:r>
            <a:r>
              <a:rPr lang="cs-CZ" sz="3200" b="1" u="sng" dirty="0">
                <a:solidFill>
                  <a:schemeClr val="accent2">
                    <a:lumMod val="75000"/>
                  </a:schemeClr>
                </a:solidFill>
              </a:rPr>
              <a:t>aby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cs-CZ" sz="3200" b="1" u="sng" dirty="0">
                <a:solidFill>
                  <a:schemeClr val="accent2">
                    <a:lumMod val="75000"/>
                  </a:schemeClr>
                </a:solidFill>
              </a:rPr>
              <a:t>kdyby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 + podmiňovací způsob</a:t>
            </a:r>
            <a:endParaRPr lang="cs-CZ" sz="3200" dirty="0"/>
          </a:p>
        </p:txBody>
      </p:sp>
      <p:sp>
        <p:nvSpPr>
          <p:cNvPr id="10" name="Zástupný symbol pro obsah 9">
            <a:extLst>
              <a:ext uri="{FF2B5EF4-FFF2-40B4-BE49-F238E27FC236}">
                <a16:creationId xmlns:a16="http://schemas.microsoft.com/office/drawing/2014/main" id="{1960AF0C-6104-4227-85DF-9BA566D83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8496944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spojky </a:t>
            </a:r>
            <a:r>
              <a:rPr lang="cs-CZ" sz="2800" u="sng" dirty="0"/>
              <a:t>aby</a:t>
            </a:r>
            <a:r>
              <a:rPr lang="cs-CZ" sz="2800" dirty="0"/>
              <a:t> a </a:t>
            </a:r>
            <a:r>
              <a:rPr lang="cs-CZ" sz="2800" u="sng" dirty="0"/>
              <a:t>kdyby</a:t>
            </a:r>
            <a:r>
              <a:rPr lang="cs-CZ" sz="2800" dirty="0"/>
              <a:t> se v podmiňovacím způsobu spojují se slovesnými tvary </a:t>
            </a:r>
            <a:r>
              <a:rPr lang="cs-CZ" sz="2800" u="sng" dirty="0"/>
              <a:t>bych, bys, by, bychom, byste, by </a:t>
            </a:r>
            <a:r>
              <a:rPr lang="cs-CZ" sz="2800" dirty="0"/>
              <a:t>v jedno slovo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00B0F0"/>
                </a:solidFill>
              </a:rPr>
              <a:t>abych</a:t>
            </a:r>
            <a:r>
              <a:rPr lang="cs-CZ" sz="2800" dirty="0"/>
              <a:t> přišla                  </a:t>
            </a:r>
            <a:r>
              <a:rPr lang="cs-CZ" sz="2800" dirty="0">
                <a:solidFill>
                  <a:srgbClr val="00B0F0"/>
                </a:solidFill>
              </a:rPr>
              <a:t>aby + bych </a:t>
            </a:r>
            <a:r>
              <a:rPr lang="cs-CZ" sz="2800" dirty="0"/>
              <a:t>přišla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>
                <a:solidFill>
                  <a:srgbClr val="00B0F0"/>
                </a:solidFill>
              </a:rPr>
              <a:t>kdybych</a:t>
            </a:r>
            <a:r>
              <a:rPr lang="cs-CZ" sz="2800" dirty="0"/>
              <a:t> psal                </a:t>
            </a:r>
            <a:r>
              <a:rPr lang="cs-CZ" sz="2800" dirty="0">
                <a:solidFill>
                  <a:srgbClr val="00B0F0"/>
                </a:solidFill>
              </a:rPr>
              <a:t>kdyby + bych </a:t>
            </a:r>
            <a:r>
              <a:rPr lang="cs-CZ" sz="2800" dirty="0"/>
              <a:t>psal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88996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504</Words>
  <Application>Microsoft Office PowerPoint</Application>
  <PresentationFormat>Předvádění na obrazovce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Prezentace aplikace PowerPoint</vt:lpstr>
      <vt:lpstr>Slovesný způsob je trojí</vt:lpstr>
      <vt:lpstr>Oznamovací způsob</vt:lpstr>
      <vt:lpstr>Rozkazovací způsob</vt:lpstr>
      <vt:lpstr>Podmiňovací způsob</vt:lpstr>
      <vt:lpstr>Podmiňovací způsob</vt:lpstr>
      <vt:lpstr>Podmiňovací způsob u zvratných sloves</vt:lpstr>
      <vt:lpstr>Spojky aby a kdyby + podmiňovací způsob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</dc:title>
  <dc:creator>hela</dc:creator>
  <cp:lastModifiedBy>Světluše Pospíšilová</cp:lastModifiedBy>
  <cp:revision>46</cp:revision>
  <dcterms:created xsi:type="dcterms:W3CDTF">2012-01-20T18:34:33Z</dcterms:created>
  <dcterms:modified xsi:type="dcterms:W3CDTF">2021-01-01T15:16:02Z</dcterms:modified>
</cp:coreProperties>
</file>